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6" r:id="rId4"/>
    <p:sldId id="269" r:id="rId5"/>
    <p:sldId id="270" r:id="rId6"/>
    <p:sldId id="271" r:id="rId7"/>
    <p:sldId id="272" r:id="rId8"/>
    <p:sldId id="265"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31F18-4075-60CD-BB70-DB1A8F215F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4DF1949-B76E-11B1-0EC8-D8C48FBA6B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4419BB-5853-E7B5-519B-236CB7F4D134}"/>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04BC6A80-8F2A-F515-5344-5C79D5B4C7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899300-593D-4BA8-0C61-638C986FE68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2176450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4F8C-892D-F8D8-AD5E-BF93699D53A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99CCFE-AAD7-247A-1188-33CB85BEA3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BD625-9361-92FB-AD31-DAC4BD211ECB}"/>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F5F35C11-D8D4-DBE5-F16D-AAA529A7E2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AC6624-D697-20E6-632C-192C075666A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93931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EB5FCF-D4C7-FE52-A2A0-F6E8ACC7E0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7E5970-3133-952C-50E7-C8CFDCC8B7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A1FFF4-765E-7B6D-C8CE-997713810241}"/>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54719008-D73D-0EBB-820B-EB906B7AA7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B62AFA-A863-1916-3C41-537474271319}"/>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7554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247E9-C3AD-7D40-26FC-348F749181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FE6D2B-CD67-6691-A67B-847EA05634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96B2B4-9916-E916-11D4-BEFA4F51DB67}"/>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4AAF3A28-1957-8BFA-9D18-2FBD1DF471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5D1D21-C543-9995-F556-15D653C711F3}"/>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71784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90CF6-A8B5-B275-7271-5281336B96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B6420B8-9BA8-1610-0D93-A7008F3D815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07A2D-690C-226C-207F-B5D8894A6D24}"/>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E6679C81-CD1A-1CDF-18A8-5776453028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2791F4-B320-061B-B268-91776FCF4FD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2317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30355-7D18-C9D8-6C1E-56E8C2298B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1E6EFD-61FC-B282-8A63-CCCEE38A44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DBB56-38C5-2D1F-C73C-8F3DCDB3FA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AFA1869-A2B4-1FB6-5E7F-B7A8EA878304}"/>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6" name="Footer Placeholder 5">
            <a:extLst>
              <a:ext uri="{FF2B5EF4-FFF2-40B4-BE49-F238E27FC236}">
                <a16:creationId xmlns:a16="http://schemas.microsoft.com/office/drawing/2014/main" id="{65315317-B4DB-4BF2-5995-F6E401056D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D5503C-DA97-71ED-18F7-8EEFAF15AC4C}"/>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70197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493B7-47DA-1F16-084C-429E992D59D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4A3DC79-3648-C1C9-E0CE-2D4B76337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BA585D-FC32-A35A-8049-DCCBA40389C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6A364F7-D423-48F9-8C9F-7F7F9F8BD6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D8C9C8-B6B4-FA9B-D526-DF04ECD6B7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2BF23E6-93B0-FD5D-D7B3-1D75691C7A7E}"/>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8" name="Footer Placeholder 7">
            <a:extLst>
              <a:ext uri="{FF2B5EF4-FFF2-40B4-BE49-F238E27FC236}">
                <a16:creationId xmlns:a16="http://schemas.microsoft.com/office/drawing/2014/main" id="{EE50372B-C175-A04B-C794-3B5C7D6B79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064324E-8BD2-7408-416F-D0B4F33917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617172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BE897-2C81-1082-4B8A-CCF2EA953A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03286C-6719-B2E3-3F69-43682FE28742}"/>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4" name="Footer Placeholder 3">
            <a:extLst>
              <a:ext uri="{FF2B5EF4-FFF2-40B4-BE49-F238E27FC236}">
                <a16:creationId xmlns:a16="http://schemas.microsoft.com/office/drawing/2014/main" id="{248773CA-CE4E-06D9-96F0-3DEE5D668F3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ACE840-3F33-2B45-A2B2-77EF533491FD}"/>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66976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D9FAF1-D0A4-5A72-0886-D547D530888D}"/>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3" name="Footer Placeholder 2">
            <a:extLst>
              <a:ext uri="{FF2B5EF4-FFF2-40B4-BE49-F238E27FC236}">
                <a16:creationId xmlns:a16="http://schemas.microsoft.com/office/drawing/2014/main" id="{7F09B4CE-95D7-49DE-144F-7813C72577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9FB1FBC-1BB9-D73F-6542-70A026C6DD81}"/>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19604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F732-3677-A003-171F-ACF214B23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ED08D8-9D03-0BFE-01A8-88AE01A8EC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E0AC7D5-67AF-AD44-C164-688D945177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0F5D08-7CBC-D42F-A1FD-6BBC0C5C718A}"/>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6" name="Footer Placeholder 5">
            <a:extLst>
              <a:ext uri="{FF2B5EF4-FFF2-40B4-BE49-F238E27FC236}">
                <a16:creationId xmlns:a16="http://schemas.microsoft.com/office/drawing/2014/main" id="{8700D9ED-0C31-B470-8E5D-26B726E784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38344F-3066-6ED3-BE5E-0659C5DF680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3363020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6B0DA-B2E1-24C9-2AA9-40F027EF1B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2678DB-3286-9BD8-223B-C9F49DF19A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5225F7F-46B3-030F-8401-AC57F5AC1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DB9073-3F16-09BA-8287-2544B7A48710}"/>
              </a:ext>
            </a:extLst>
          </p:cNvPr>
          <p:cNvSpPr>
            <a:spLocks noGrp="1"/>
          </p:cNvSpPr>
          <p:nvPr>
            <p:ph type="dt" sz="half" idx="10"/>
          </p:nvPr>
        </p:nvSpPr>
        <p:spPr/>
        <p:txBody>
          <a:bodyPr/>
          <a:lstStyle/>
          <a:p>
            <a:fld id="{C1F47974-9169-471A-88AD-BE6CB5E6CAD1}" type="datetimeFigureOut">
              <a:rPr lang="en-GB" smtClean="0"/>
              <a:t>07/09/2025</a:t>
            </a:fld>
            <a:endParaRPr lang="en-GB"/>
          </a:p>
        </p:txBody>
      </p:sp>
      <p:sp>
        <p:nvSpPr>
          <p:cNvPr id="6" name="Footer Placeholder 5">
            <a:extLst>
              <a:ext uri="{FF2B5EF4-FFF2-40B4-BE49-F238E27FC236}">
                <a16:creationId xmlns:a16="http://schemas.microsoft.com/office/drawing/2014/main" id="{8D7C71A2-3705-6FAB-4ACC-91A7AF508D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E537A4-904B-5EBD-A202-5AEE03062674}"/>
              </a:ext>
            </a:extLst>
          </p:cNvPr>
          <p:cNvSpPr>
            <a:spLocks noGrp="1"/>
          </p:cNvSpPr>
          <p:nvPr>
            <p:ph type="sldNum" sz="quarter" idx="12"/>
          </p:nvPr>
        </p:nvSpPr>
        <p:spPr/>
        <p:txBody>
          <a:bodyPr/>
          <a:lstStyle/>
          <a:p>
            <a:fld id="{8C0A0E6B-2514-4F2A-94E0-4A05AD0263FC}" type="slidenum">
              <a:rPr lang="en-GB" smtClean="0"/>
              <a:t>‹#›</a:t>
            </a:fld>
            <a:endParaRPr lang="en-GB"/>
          </a:p>
        </p:txBody>
      </p:sp>
    </p:spTree>
    <p:extLst>
      <p:ext uri="{BB962C8B-B14F-4D97-AF65-F5344CB8AC3E}">
        <p14:creationId xmlns:p14="http://schemas.microsoft.com/office/powerpoint/2010/main" val="103782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0C47DD-A1CA-8F2A-EB09-9BF99CFA27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CD69B3-81C4-0299-C05D-45C5F6013C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E8C8B4-0334-2DB6-A2E1-25169C08AB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F47974-9169-471A-88AD-BE6CB5E6CAD1}" type="datetimeFigureOut">
              <a:rPr lang="en-GB" smtClean="0"/>
              <a:t>07/09/2025</a:t>
            </a:fld>
            <a:endParaRPr lang="en-GB"/>
          </a:p>
        </p:txBody>
      </p:sp>
      <p:sp>
        <p:nvSpPr>
          <p:cNvPr id="5" name="Footer Placeholder 4">
            <a:extLst>
              <a:ext uri="{FF2B5EF4-FFF2-40B4-BE49-F238E27FC236}">
                <a16:creationId xmlns:a16="http://schemas.microsoft.com/office/drawing/2014/main" id="{BAB61260-EFF1-BEFF-CED0-187E14348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C1CB1BF-C59E-108E-865C-951502BAFC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C0A0E6B-2514-4F2A-94E0-4A05AD0263FC}" type="slidenum">
              <a:rPr lang="en-GB" smtClean="0"/>
              <a:t>‹#›</a:t>
            </a:fld>
            <a:endParaRPr lang="en-GB"/>
          </a:p>
        </p:txBody>
      </p:sp>
      <p:sp>
        <p:nvSpPr>
          <p:cNvPr id="7" name="Date Placeholder 3">
            <a:extLst>
              <a:ext uri="{FF2B5EF4-FFF2-40B4-BE49-F238E27FC236}">
                <a16:creationId xmlns:a16="http://schemas.microsoft.com/office/drawing/2014/main" id="{BB561A84-1C61-4B16-AA7A-DB7E70980F81}"/>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EDD060-7686-4182-88FC-FC6F0042F315}" type="datetimeFigureOut">
              <a:rPr lang="en-GB" smtClean="0"/>
              <a:pPr/>
              <a:t>07/09/2025</a:t>
            </a:fld>
            <a:endParaRPr lang="en-GB"/>
          </a:p>
        </p:txBody>
      </p:sp>
      <p:sp>
        <p:nvSpPr>
          <p:cNvPr id="8" name="Slide Number Placeholder 5">
            <a:extLst>
              <a:ext uri="{FF2B5EF4-FFF2-40B4-BE49-F238E27FC236}">
                <a16:creationId xmlns:a16="http://schemas.microsoft.com/office/drawing/2014/main" id="{01069F37-CAB2-87DB-B29A-E1EE3D25C8DE}"/>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15A525-766D-4717-AE78-CEF784F27558}" type="slidenum">
              <a:rPr lang="en-GB" smtClean="0"/>
              <a:pPr/>
              <a:t>‹#›</a:t>
            </a:fld>
            <a:endParaRPr lang="en-GB"/>
          </a:p>
        </p:txBody>
      </p:sp>
      <p:sp>
        <p:nvSpPr>
          <p:cNvPr id="9" name="Rectangle 8">
            <a:extLst>
              <a:ext uri="{FF2B5EF4-FFF2-40B4-BE49-F238E27FC236}">
                <a16:creationId xmlns:a16="http://schemas.microsoft.com/office/drawing/2014/main" id="{24DC5419-C77B-78F0-CDAC-66E8D0D18FD3}"/>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6E84EED4-DB41-0011-531D-E76026341C0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AC651E7A-BB6A-1BD5-B273-CC60CD51F146}"/>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AC634999-5C85-ED15-0BFF-23745CCFCB7E}"/>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3" name="Picture 2" descr="Facebook Logos PNG images free download">
            <a:extLst>
              <a:ext uri="{FF2B5EF4-FFF2-40B4-BE49-F238E27FC236}">
                <a16:creationId xmlns:a16="http://schemas.microsoft.com/office/drawing/2014/main" id="{F2340128-7465-E14F-BFF7-AE51C1D8202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9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7.xml"/><Relationship Id="rId4" Type="http://schemas.openxmlformats.org/officeDocument/2006/relationships/image" Target="../media/image5.tm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B82355-3811-612C-15A3-14ADB61440EF}"/>
              </a:ext>
            </a:extLst>
          </p:cNvPr>
          <p:cNvSpPr txBox="1"/>
          <p:nvPr/>
        </p:nvSpPr>
        <p:spPr>
          <a:xfrm>
            <a:off x="179512" y="231334"/>
            <a:ext cx="6682740" cy="830997"/>
          </a:xfrm>
          <a:prstGeom prst="rect">
            <a:avLst/>
          </a:prstGeom>
          <a:noFill/>
        </p:spPr>
        <p:txBody>
          <a:bodyPr wrap="square" rtlCol="0">
            <a:spAutoFit/>
          </a:bodyPr>
          <a:lstStyle/>
          <a:p>
            <a:r>
              <a:rPr lang="en-GB" sz="2400" dirty="0">
                <a:latin typeface="Segoe UI Black" panose="020B0A02040204020203" pitchFamily="34" charset="0"/>
                <a:ea typeface="Segoe UI Black" panose="020B0A02040204020203" pitchFamily="34" charset="0"/>
              </a:rPr>
              <a:t>Lesson 1: Flow charts</a:t>
            </a:r>
          </a:p>
          <a:p>
            <a:r>
              <a:rPr lang="en-GB" sz="2400" dirty="0">
                <a:latin typeface="Segoe UI Black" panose="020B0A02040204020203" pitchFamily="34" charset="0"/>
                <a:ea typeface="Segoe UI Black" panose="020B0A02040204020203" pitchFamily="34" charset="0"/>
              </a:rPr>
              <a:t>R050: IT in the digital world</a:t>
            </a:r>
          </a:p>
        </p:txBody>
      </p:sp>
      <p:sp>
        <p:nvSpPr>
          <p:cNvPr id="5" name="TextBox 4">
            <a:extLst>
              <a:ext uri="{FF2B5EF4-FFF2-40B4-BE49-F238E27FC236}">
                <a16:creationId xmlns:a16="http://schemas.microsoft.com/office/drawing/2014/main" id="{7788A5E4-AD4A-B262-B178-64F6847A8A95}"/>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95E82E37-3257-967A-A0D5-EC29056520CD}"/>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AB6ED4EC-8528-8525-C116-4AD8C6B028AF}"/>
              </a:ext>
            </a:extLst>
          </p:cNvPr>
          <p:cNvGraphicFramePr>
            <a:graphicFrameLocks noGrp="1"/>
          </p:cNvGraphicFramePr>
          <p:nvPr>
            <p:extLst>
              <p:ext uri="{D42A27DB-BD31-4B8C-83A1-F6EECF244321}">
                <p14:modId xmlns:p14="http://schemas.microsoft.com/office/powerpoint/2010/main" val="3008619964"/>
              </p:ext>
            </p:extLst>
          </p:nvPr>
        </p:nvGraphicFramePr>
        <p:xfrm>
          <a:off x="291140" y="1674724"/>
          <a:ext cx="6682740" cy="216408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Specification point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errors in flow charts. (Task 1)</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Identify the advantages and disadvantages to using a flow chart for an IT solution. (Task 2)</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367288"/>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Create a flow chart for a given context. (Tasks 3-5)</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423893"/>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The use of software to create flow charts for an IT solution. (Task 6)</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8807153"/>
                  </a:ext>
                </a:extLst>
              </a:tr>
            </a:tbl>
          </a:graphicData>
        </a:graphic>
      </p:graphicFrame>
      <p:sp>
        <p:nvSpPr>
          <p:cNvPr id="8" name="Rectangle 7">
            <a:extLst>
              <a:ext uri="{FF2B5EF4-FFF2-40B4-BE49-F238E27FC236}">
                <a16:creationId xmlns:a16="http://schemas.microsoft.com/office/drawing/2014/main" id="{F64534E1-EC60-0B80-12A6-83BAB22AE429}"/>
              </a:ext>
            </a:extLst>
          </p:cNvPr>
          <p:cNvSpPr/>
          <p:nvPr/>
        </p:nvSpPr>
        <p:spPr>
          <a:xfrm>
            <a:off x="7317652" y="1674724"/>
            <a:ext cx="4309123" cy="32613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AC4852E-E952-3E7A-03BF-935B0786D432}"/>
              </a:ext>
            </a:extLst>
          </p:cNvPr>
          <p:cNvSpPr/>
          <p:nvPr/>
        </p:nvSpPr>
        <p:spPr>
          <a:xfrm>
            <a:off x="8602698" y="187768"/>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0" name="Rectangle 9">
            <a:extLst>
              <a:ext uri="{FF2B5EF4-FFF2-40B4-BE49-F238E27FC236}">
                <a16:creationId xmlns:a16="http://schemas.microsoft.com/office/drawing/2014/main" id="{16F5BB70-8310-831B-29CB-27F0E8834AF8}"/>
              </a:ext>
            </a:extLst>
          </p:cNvPr>
          <p:cNvSpPr/>
          <p:nvPr/>
        </p:nvSpPr>
        <p:spPr>
          <a:xfrm>
            <a:off x="8602697" y="757272"/>
            <a:ext cx="3230525" cy="412898"/>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922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6EA70E-D047-49B0-BBCD-4A733BBABD6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1 </a:t>
            </a:r>
          </a:p>
        </p:txBody>
      </p:sp>
      <p:sp>
        <p:nvSpPr>
          <p:cNvPr id="9" name="TextBox 8">
            <a:extLst>
              <a:ext uri="{FF2B5EF4-FFF2-40B4-BE49-F238E27FC236}">
                <a16:creationId xmlns:a16="http://schemas.microsoft.com/office/drawing/2014/main" id="{FA294CDB-CB0F-6EED-4377-6B805B070098}"/>
              </a:ext>
            </a:extLst>
          </p:cNvPr>
          <p:cNvSpPr txBox="1"/>
          <p:nvPr/>
        </p:nvSpPr>
        <p:spPr>
          <a:xfrm>
            <a:off x="179513" y="1011157"/>
            <a:ext cx="10243335" cy="584775"/>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Complete the missing gaps in each flow chart shown below. </a:t>
            </a:r>
            <a:endParaRPr lang="en-GB" sz="1600" b="1" dirty="0">
              <a:latin typeface="Segoe UI Variable Text" pitchFamily="2" charset="0"/>
              <a:cs typeface="Segoe UI" panose="020B0502040204020203" pitchFamily="34" charset="0"/>
            </a:endParaRPr>
          </a:p>
        </p:txBody>
      </p:sp>
      <p:pic>
        <p:nvPicPr>
          <p:cNvPr id="3" name="Picture 2" descr="A diagram of a graph&#10;&#10;Description automatically generated">
            <a:extLst>
              <a:ext uri="{FF2B5EF4-FFF2-40B4-BE49-F238E27FC236}">
                <a16:creationId xmlns:a16="http://schemas.microsoft.com/office/drawing/2014/main" id="{E1F4CBA0-F345-E8EB-4137-D6ECDC8548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397" y="1564909"/>
            <a:ext cx="1664806" cy="4638754"/>
          </a:xfrm>
          <a:prstGeom prst="rect">
            <a:avLst/>
          </a:prstGeom>
        </p:spPr>
      </p:pic>
      <p:pic>
        <p:nvPicPr>
          <p:cNvPr id="4" name="Picture 3" descr="A diagram of a flowchart&#10;&#10;Description automatically generated">
            <a:extLst>
              <a:ext uri="{FF2B5EF4-FFF2-40B4-BE49-F238E27FC236}">
                <a16:creationId xmlns:a16="http://schemas.microsoft.com/office/drawing/2014/main" id="{A3A8AA90-691B-C312-80AD-5EB079B227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7464" y="1546336"/>
            <a:ext cx="1664806" cy="4631187"/>
          </a:xfrm>
          <a:prstGeom prst="rect">
            <a:avLst/>
          </a:prstGeom>
        </p:spPr>
      </p:pic>
      <p:pic>
        <p:nvPicPr>
          <p:cNvPr id="5" name="Picture 4" descr="A diagram of a graph&#10;&#10;Description automatically generated">
            <a:extLst>
              <a:ext uri="{FF2B5EF4-FFF2-40B4-BE49-F238E27FC236}">
                <a16:creationId xmlns:a16="http://schemas.microsoft.com/office/drawing/2014/main" id="{DD8709A1-99D3-18DD-DDD3-B6FD8EE19B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34831" y="1572476"/>
            <a:ext cx="1664806" cy="4619463"/>
          </a:xfrm>
          <a:prstGeom prst="rect">
            <a:avLst/>
          </a:prstGeom>
        </p:spPr>
      </p:pic>
    </p:spTree>
    <p:extLst>
      <p:ext uri="{BB962C8B-B14F-4D97-AF65-F5344CB8AC3E}">
        <p14:creationId xmlns:p14="http://schemas.microsoft.com/office/powerpoint/2010/main" val="3595669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E4C84-6F4F-A593-C204-B5DB8B93401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00DC6CE-E356-7DC8-9DF5-2B7C480699F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 </a:t>
            </a:r>
          </a:p>
        </p:txBody>
      </p:sp>
      <p:sp>
        <p:nvSpPr>
          <p:cNvPr id="11" name="TextBox 10">
            <a:extLst>
              <a:ext uri="{FF2B5EF4-FFF2-40B4-BE49-F238E27FC236}">
                <a16:creationId xmlns:a16="http://schemas.microsoft.com/office/drawing/2014/main" id="{17908A73-63EC-9296-E009-BC5902273445}"/>
              </a:ext>
            </a:extLst>
          </p:cNvPr>
          <p:cNvSpPr txBox="1"/>
          <p:nvPr/>
        </p:nvSpPr>
        <p:spPr>
          <a:xfrm>
            <a:off x="80974" y="1065678"/>
            <a:ext cx="11465983"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For each scenario, tick the </a:t>
            </a:r>
            <a:r>
              <a:rPr lang="en-GB" sz="1600" b="1" dirty="0">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red</a:t>
            </a:r>
            <a:r>
              <a:rPr lang="en-GB" sz="1600" dirty="0">
                <a:latin typeface="Segoe UI Variable Text" pitchFamily="2" charset="0"/>
                <a:cs typeface="Segoe UI" panose="020B0502040204020203" pitchFamily="34" charset="0"/>
              </a:rPr>
              <a:t> box to state whether you think it is an </a:t>
            </a:r>
            <a:r>
              <a:rPr lang="en-GB" sz="1600" b="1" dirty="0">
                <a:latin typeface="Segoe UI Variable Text" pitchFamily="2" charset="0"/>
                <a:cs typeface="Segoe UI" panose="020B0502040204020203" pitchFamily="34" charset="0"/>
              </a:rPr>
              <a:t>effective</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ineffective</a:t>
            </a:r>
            <a:r>
              <a:rPr lang="en-GB" sz="1600" dirty="0">
                <a:latin typeface="Segoe UI Variable Text" pitchFamily="2" charset="0"/>
                <a:cs typeface="Segoe UI" panose="020B0502040204020203" pitchFamily="34" charset="0"/>
              </a:rPr>
              <a:t> way to use a flow chart and explain your reasons why. The first one has been done as an example. </a:t>
            </a:r>
          </a:p>
        </p:txBody>
      </p:sp>
      <p:sp>
        <p:nvSpPr>
          <p:cNvPr id="8" name="Rectangle 7">
            <a:extLst>
              <a:ext uri="{FF2B5EF4-FFF2-40B4-BE49-F238E27FC236}">
                <a16:creationId xmlns:a16="http://schemas.microsoft.com/office/drawing/2014/main" id="{ED644849-8641-F51C-08BF-0898D8740A89}"/>
              </a:ext>
            </a:extLst>
          </p:cNvPr>
          <p:cNvSpPr/>
          <p:nvPr/>
        </p:nvSpPr>
        <p:spPr>
          <a:xfrm>
            <a:off x="4625163" y="2179674"/>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8DD3096-26F3-4EEB-DA6A-A245EEB5071F}"/>
              </a:ext>
            </a:extLst>
          </p:cNvPr>
          <p:cNvSpPr/>
          <p:nvPr/>
        </p:nvSpPr>
        <p:spPr>
          <a:xfrm>
            <a:off x="5585637" y="2179674"/>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7DAEE42E-2720-29B6-99C7-CD3A7248D0E0}"/>
              </a:ext>
            </a:extLst>
          </p:cNvPr>
          <p:cNvSpPr txBox="1"/>
          <p:nvPr/>
        </p:nvSpPr>
        <p:spPr>
          <a:xfrm>
            <a:off x="80974" y="1960042"/>
            <a:ext cx="4310273" cy="1169551"/>
          </a:xfrm>
          <a:prstGeom prst="rect">
            <a:avLst/>
          </a:prstGeom>
          <a:noFill/>
        </p:spPr>
        <p:txBody>
          <a:bodyPr wrap="square">
            <a:spAutoFit/>
          </a:bodyPr>
          <a:lstStyle/>
          <a:p>
            <a:r>
              <a:rPr lang="en-GB" sz="1400" b="1" dirty="0">
                <a:latin typeface="Segoe UI Variable Text" pitchFamily="2" charset="0"/>
              </a:rPr>
              <a:t>Scenario A</a:t>
            </a:r>
          </a:p>
          <a:p>
            <a:r>
              <a:rPr lang="en-GB" sz="1400" dirty="0">
                <a:latin typeface="Segoe UI Variable Text" pitchFamily="2" charset="0"/>
              </a:rPr>
              <a:t>A software development team tries to map out every possible error-handling path for a banking app. The flowchart becomes so huge and tangled that it’s difficult to follow, making it less useful.</a:t>
            </a:r>
          </a:p>
        </p:txBody>
      </p:sp>
      <p:sp>
        <p:nvSpPr>
          <p:cNvPr id="16" name="Rectangle 15">
            <a:extLst>
              <a:ext uri="{FF2B5EF4-FFF2-40B4-BE49-F238E27FC236}">
                <a16:creationId xmlns:a16="http://schemas.microsoft.com/office/drawing/2014/main" id="{D97AF5C6-1EDC-DB9C-CA6E-9A21CDFB3362}"/>
              </a:ext>
            </a:extLst>
          </p:cNvPr>
          <p:cNvSpPr/>
          <p:nvPr/>
        </p:nvSpPr>
        <p:spPr>
          <a:xfrm>
            <a:off x="6758765" y="2179674"/>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
        <p:nvSpPr>
          <p:cNvPr id="18" name="Rectangle 17">
            <a:extLst>
              <a:ext uri="{FF2B5EF4-FFF2-40B4-BE49-F238E27FC236}">
                <a16:creationId xmlns:a16="http://schemas.microsoft.com/office/drawing/2014/main" id="{264687FD-3A50-AE76-9395-CE769851AA54}"/>
              </a:ext>
            </a:extLst>
          </p:cNvPr>
          <p:cNvSpPr/>
          <p:nvPr/>
        </p:nvSpPr>
        <p:spPr>
          <a:xfrm>
            <a:off x="4625163" y="3540259"/>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BFEA8B9-13C9-850B-DCA8-8603693E7FF4}"/>
              </a:ext>
            </a:extLst>
          </p:cNvPr>
          <p:cNvSpPr/>
          <p:nvPr/>
        </p:nvSpPr>
        <p:spPr>
          <a:xfrm>
            <a:off x="5585637" y="3540259"/>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1692AD9-BFA8-AA0D-B21A-1CCB3AF20B90}"/>
              </a:ext>
            </a:extLst>
          </p:cNvPr>
          <p:cNvSpPr txBox="1"/>
          <p:nvPr/>
        </p:nvSpPr>
        <p:spPr>
          <a:xfrm>
            <a:off x="80974" y="3320627"/>
            <a:ext cx="4310273" cy="1384995"/>
          </a:xfrm>
          <a:prstGeom prst="rect">
            <a:avLst/>
          </a:prstGeom>
          <a:noFill/>
        </p:spPr>
        <p:txBody>
          <a:bodyPr wrap="square">
            <a:spAutoFit/>
          </a:bodyPr>
          <a:lstStyle/>
          <a:p>
            <a:r>
              <a:rPr lang="en-GB" sz="1400" b="1" dirty="0">
                <a:latin typeface="Segoe UI Variable Text" pitchFamily="2" charset="0"/>
              </a:rPr>
              <a:t>Scenario B</a:t>
            </a:r>
          </a:p>
          <a:p>
            <a:r>
              <a:rPr lang="en-GB" sz="1400" dirty="0">
                <a:latin typeface="Segoe UI Variable Text" pitchFamily="2" charset="0"/>
              </a:rPr>
              <a:t>A hospital uses a flowchart to map out the patient admission process. By reviewing it, they notice patients are waiting too long between registration and seeing a nurse. The flowchart highlights this bottleneck, prompting improvements.</a:t>
            </a:r>
          </a:p>
        </p:txBody>
      </p:sp>
      <p:sp>
        <p:nvSpPr>
          <p:cNvPr id="21" name="Rectangle 20">
            <a:extLst>
              <a:ext uri="{FF2B5EF4-FFF2-40B4-BE49-F238E27FC236}">
                <a16:creationId xmlns:a16="http://schemas.microsoft.com/office/drawing/2014/main" id="{A561942C-163D-0804-BAE9-27F3E3E6322C}"/>
              </a:ext>
            </a:extLst>
          </p:cNvPr>
          <p:cNvSpPr/>
          <p:nvPr/>
        </p:nvSpPr>
        <p:spPr>
          <a:xfrm>
            <a:off x="6758765" y="3540259"/>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
        <p:nvSpPr>
          <p:cNvPr id="23" name="Rectangle 22">
            <a:extLst>
              <a:ext uri="{FF2B5EF4-FFF2-40B4-BE49-F238E27FC236}">
                <a16:creationId xmlns:a16="http://schemas.microsoft.com/office/drawing/2014/main" id="{40814701-4A64-77F3-CF11-0F84792809E8}"/>
              </a:ext>
            </a:extLst>
          </p:cNvPr>
          <p:cNvSpPr/>
          <p:nvPr/>
        </p:nvSpPr>
        <p:spPr>
          <a:xfrm>
            <a:off x="4625163" y="5020947"/>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920403B-518A-7A1B-8AA2-790EAE67A975}"/>
              </a:ext>
            </a:extLst>
          </p:cNvPr>
          <p:cNvSpPr/>
          <p:nvPr/>
        </p:nvSpPr>
        <p:spPr>
          <a:xfrm>
            <a:off x="5585637" y="5020947"/>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3894C7F1-BA52-CF44-9AC2-52E6F06C3D77}"/>
              </a:ext>
            </a:extLst>
          </p:cNvPr>
          <p:cNvSpPr txBox="1"/>
          <p:nvPr/>
        </p:nvSpPr>
        <p:spPr>
          <a:xfrm>
            <a:off x="80974" y="4801315"/>
            <a:ext cx="4310273" cy="1384995"/>
          </a:xfrm>
          <a:prstGeom prst="rect">
            <a:avLst/>
          </a:prstGeom>
          <a:noFill/>
        </p:spPr>
        <p:txBody>
          <a:bodyPr wrap="square">
            <a:spAutoFit/>
          </a:bodyPr>
          <a:lstStyle/>
          <a:p>
            <a:r>
              <a:rPr lang="en-GB" sz="1400" b="1" dirty="0">
                <a:latin typeface="Segoe UI Variable Text" pitchFamily="2" charset="0"/>
              </a:rPr>
              <a:t>Scenario C</a:t>
            </a:r>
          </a:p>
          <a:p>
            <a:r>
              <a:rPr lang="en-GB" sz="1400" dirty="0">
                <a:latin typeface="Segoe UI Variable Text" pitchFamily="2" charset="0"/>
              </a:rPr>
              <a:t>A restaurant uses a flowchart to map out food preparation. The diagram shows the main steps but cannot capture details like how long to cook each dish or specific ingredient measurements, which must be included elsewhere.</a:t>
            </a:r>
          </a:p>
        </p:txBody>
      </p:sp>
      <p:sp>
        <p:nvSpPr>
          <p:cNvPr id="26" name="Rectangle 25">
            <a:extLst>
              <a:ext uri="{FF2B5EF4-FFF2-40B4-BE49-F238E27FC236}">
                <a16:creationId xmlns:a16="http://schemas.microsoft.com/office/drawing/2014/main" id="{AE1A2EB7-E887-302E-E28D-607E3644289F}"/>
              </a:ext>
            </a:extLst>
          </p:cNvPr>
          <p:cNvSpPr/>
          <p:nvPr/>
        </p:nvSpPr>
        <p:spPr>
          <a:xfrm>
            <a:off x="6758765" y="5020947"/>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Tree>
    <p:extLst>
      <p:ext uri="{BB962C8B-B14F-4D97-AF65-F5344CB8AC3E}">
        <p14:creationId xmlns:p14="http://schemas.microsoft.com/office/powerpoint/2010/main" val="532788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16367-7F7B-0CD1-D2FC-91197B68D0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A6ED2D5-1AF3-7FBD-15AB-A42820163D7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 </a:t>
            </a:r>
          </a:p>
        </p:txBody>
      </p:sp>
      <p:sp>
        <p:nvSpPr>
          <p:cNvPr id="11" name="TextBox 10">
            <a:extLst>
              <a:ext uri="{FF2B5EF4-FFF2-40B4-BE49-F238E27FC236}">
                <a16:creationId xmlns:a16="http://schemas.microsoft.com/office/drawing/2014/main" id="{202FFC69-6F6A-7E29-1F03-79F5DA1B243C}"/>
              </a:ext>
            </a:extLst>
          </p:cNvPr>
          <p:cNvSpPr txBox="1"/>
          <p:nvPr/>
        </p:nvSpPr>
        <p:spPr>
          <a:xfrm>
            <a:off x="80974" y="1065678"/>
            <a:ext cx="11465983"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For each scenario, tick the </a:t>
            </a:r>
            <a:r>
              <a:rPr lang="en-GB" sz="1600" b="1" dirty="0">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red</a:t>
            </a:r>
            <a:r>
              <a:rPr lang="en-GB" sz="1600" dirty="0">
                <a:latin typeface="Segoe UI Variable Text" pitchFamily="2" charset="0"/>
                <a:cs typeface="Segoe UI" panose="020B0502040204020203" pitchFamily="34" charset="0"/>
              </a:rPr>
              <a:t> box to state whether you think it is an </a:t>
            </a:r>
            <a:r>
              <a:rPr lang="en-GB" sz="1600" b="1" dirty="0">
                <a:latin typeface="Segoe UI Variable Text" pitchFamily="2" charset="0"/>
                <a:cs typeface="Segoe UI" panose="020B0502040204020203" pitchFamily="34" charset="0"/>
              </a:rPr>
              <a:t>effective</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ineffective</a:t>
            </a:r>
            <a:r>
              <a:rPr lang="en-GB" sz="1600" dirty="0">
                <a:latin typeface="Segoe UI Variable Text" pitchFamily="2" charset="0"/>
                <a:cs typeface="Segoe UI" panose="020B0502040204020203" pitchFamily="34" charset="0"/>
              </a:rPr>
              <a:t> way to use a flow chart and explain your reasons why. The first one has been done as an example. </a:t>
            </a:r>
          </a:p>
        </p:txBody>
      </p:sp>
      <p:sp>
        <p:nvSpPr>
          <p:cNvPr id="8" name="Rectangle 7">
            <a:extLst>
              <a:ext uri="{FF2B5EF4-FFF2-40B4-BE49-F238E27FC236}">
                <a16:creationId xmlns:a16="http://schemas.microsoft.com/office/drawing/2014/main" id="{1D17B8F5-5724-190B-399D-E8A740DA6207}"/>
              </a:ext>
            </a:extLst>
          </p:cNvPr>
          <p:cNvSpPr/>
          <p:nvPr/>
        </p:nvSpPr>
        <p:spPr>
          <a:xfrm>
            <a:off x="4625163" y="2179674"/>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216CEC3-3B5B-69CB-93F1-7DB1C8B57DFD}"/>
              </a:ext>
            </a:extLst>
          </p:cNvPr>
          <p:cNvSpPr/>
          <p:nvPr/>
        </p:nvSpPr>
        <p:spPr>
          <a:xfrm>
            <a:off x="5585637" y="2179674"/>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A85B6A3-10A7-A0DE-CE6A-A274D68220AB}"/>
              </a:ext>
            </a:extLst>
          </p:cNvPr>
          <p:cNvSpPr txBox="1"/>
          <p:nvPr/>
        </p:nvSpPr>
        <p:spPr>
          <a:xfrm>
            <a:off x="80974" y="1960042"/>
            <a:ext cx="4310273" cy="1169551"/>
          </a:xfrm>
          <a:prstGeom prst="rect">
            <a:avLst/>
          </a:prstGeom>
          <a:noFill/>
        </p:spPr>
        <p:txBody>
          <a:bodyPr wrap="square">
            <a:spAutoFit/>
          </a:bodyPr>
          <a:lstStyle/>
          <a:p>
            <a:r>
              <a:rPr lang="en-GB" sz="1400" b="1" dirty="0">
                <a:latin typeface="Segoe UI Variable Text" pitchFamily="2" charset="0"/>
              </a:rPr>
              <a:t>Scenario D</a:t>
            </a:r>
          </a:p>
          <a:p>
            <a:r>
              <a:rPr lang="en-GB" sz="1400" dirty="0">
                <a:latin typeface="Segoe UI Variable Text" pitchFamily="2" charset="0"/>
              </a:rPr>
              <a:t>A group of primary school pupils are given a flowchart for a simple recycling process. Some get confused by the diamond symbol for decisions because they’ve never been taught what it means.</a:t>
            </a:r>
          </a:p>
        </p:txBody>
      </p:sp>
      <p:sp>
        <p:nvSpPr>
          <p:cNvPr id="16" name="Rectangle 15">
            <a:extLst>
              <a:ext uri="{FF2B5EF4-FFF2-40B4-BE49-F238E27FC236}">
                <a16:creationId xmlns:a16="http://schemas.microsoft.com/office/drawing/2014/main" id="{86DD2EDD-9F6D-C657-6EB7-411EDA0EA085}"/>
              </a:ext>
            </a:extLst>
          </p:cNvPr>
          <p:cNvSpPr/>
          <p:nvPr/>
        </p:nvSpPr>
        <p:spPr>
          <a:xfrm>
            <a:off x="6758765" y="2179674"/>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
        <p:nvSpPr>
          <p:cNvPr id="18" name="Rectangle 17">
            <a:extLst>
              <a:ext uri="{FF2B5EF4-FFF2-40B4-BE49-F238E27FC236}">
                <a16:creationId xmlns:a16="http://schemas.microsoft.com/office/drawing/2014/main" id="{D09C7492-7A57-7847-4C8C-07FE236954E6}"/>
              </a:ext>
            </a:extLst>
          </p:cNvPr>
          <p:cNvSpPr/>
          <p:nvPr/>
        </p:nvSpPr>
        <p:spPr>
          <a:xfrm>
            <a:off x="4625163" y="3540259"/>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72EAC05-E327-ABB0-E2D2-27CEEBC4A569}"/>
              </a:ext>
            </a:extLst>
          </p:cNvPr>
          <p:cNvSpPr/>
          <p:nvPr/>
        </p:nvSpPr>
        <p:spPr>
          <a:xfrm>
            <a:off x="5585637" y="3540259"/>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4F0D0BEB-B9CA-D57E-0F00-93CF29464034}"/>
              </a:ext>
            </a:extLst>
          </p:cNvPr>
          <p:cNvSpPr txBox="1"/>
          <p:nvPr/>
        </p:nvSpPr>
        <p:spPr>
          <a:xfrm>
            <a:off x="80974" y="3320627"/>
            <a:ext cx="4310273" cy="1384995"/>
          </a:xfrm>
          <a:prstGeom prst="rect">
            <a:avLst/>
          </a:prstGeom>
          <a:noFill/>
        </p:spPr>
        <p:txBody>
          <a:bodyPr wrap="square">
            <a:spAutoFit/>
          </a:bodyPr>
          <a:lstStyle/>
          <a:p>
            <a:r>
              <a:rPr lang="en-GB" sz="1400" b="1" dirty="0">
                <a:latin typeface="Segoe UI Variable Text" pitchFamily="2" charset="0"/>
              </a:rPr>
              <a:t>Scenario E</a:t>
            </a:r>
          </a:p>
          <a:p>
            <a:r>
              <a:rPr lang="en-GB" sz="1400" dirty="0">
                <a:latin typeface="Segoe UI Variable Text" pitchFamily="2" charset="0"/>
              </a:rPr>
              <a:t>A multinational company shares a flowchart of its IT helpdesk procedure. Because they use standard shapes (diamonds for decisions, rectangles for actions), employees in different countries understand the process without confusion.</a:t>
            </a:r>
          </a:p>
        </p:txBody>
      </p:sp>
      <p:sp>
        <p:nvSpPr>
          <p:cNvPr id="21" name="Rectangle 20">
            <a:extLst>
              <a:ext uri="{FF2B5EF4-FFF2-40B4-BE49-F238E27FC236}">
                <a16:creationId xmlns:a16="http://schemas.microsoft.com/office/drawing/2014/main" id="{95C3432D-2194-CBF4-C55C-28151DC6D07A}"/>
              </a:ext>
            </a:extLst>
          </p:cNvPr>
          <p:cNvSpPr/>
          <p:nvPr/>
        </p:nvSpPr>
        <p:spPr>
          <a:xfrm>
            <a:off x="6758765" y="3540259"/>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
        <p:nvSpPr>
          <p:cNvPr id="23" name="Rectangle 22">
            <a:extLst>
              <a:ext uri="{FF2B5EF4-FFF2-40B4-BE49-F238E27FC236}">
                <a16:creationId xmlns:a16="http://schemas.microsoft.com/office/drawing/2014/main" id="{C751D1E9-349F-A240-BE12-273B20275426}"/>
              </a:ext>
            </a:extLst>
          </p:cNvPr>
          <p:cNvSpPr/>
          <p:nvPr/>
        </p:nvSpPr>
        <p:spPr>
          <a:xfrm>
            <a:off x="4625163" y="5020947"/>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A8B36C62-63A4-9995-44C1-9BCA01C590E9}"/>
              </a:ext>
            </a:extLst>
          </p:cNvPr>
          <p:cNvSpPr/>
          <p:nvPr/>
        </p:nvSpPr>
        <p:spPr>
          <a:xfrm>
            <a:off x="5585637" y="5020947"/>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DEFF7B1-5E56-5E32-3034-D921E745E5D8}"/>
              </a:ext>
            </a:extLst>
          </p:cNvPr>
          <p:cNvSpPr txBox="1"/>
          <p:nvPr/>
        </p:nvSpPr>
        <p:spPr>
          <a:xfrm>
            <a:off x="80974" y="4801315"/>
            <a:ext cx="4310273" cy="1169551"/>
          </a:xfrm>
          <a:prstGeom prst="rect">
            <a:avLst/>
          </a:prstGeom>
          <a:noFill/>
        </p:spPr>
        <p:txBody>
          <a:bodyPr wrap="square">
            <a:spAutoFit/>
          </a:bodyPr>
          <a:lstStyle/>
          <a:p>
            <a:r>
              <a:rPr lang="en-GB" sz="1400" b="1" dirty="0">
                <a:latin typeface="Segoe UI Variable Text" pitchFamily="2" charset="0"/>
              </a:rPr>
              <a:t>Scenario F</a:t>
            </a:r>
          </a:p>
          <a:p>
            <a:r>
              <a:rPr lang="en-GB" sz="1400" dirty="0">
                <a:latin typeface="Segoe UI Variable Text" pitchFamily="2" charset="0"/>
              </a:rPr>
              <a:t>A logistics company creates a flowchart for its entire supply chain. When a new shipping partner is added, the diagram has to be redrawn, taking hours of work each time.</a:t>
            </a:r>
          </a:p>
        </p:txBody>
      </p:sp>
      <p:sp>
        <p:nvSpPr>
          <p:cNvPr id="26" name="Rectangle 25">
            <a:extLst>
              <a:ext uri="{FF2B5EF4-FFF2-40B4-BE49-F238E27FC236}">
                <a16:creationId xmlns:a16="http://schemas.microsoft.com/office/drawing/2014/main" id="{2FE4FB57-A3B1-2C89-38E9-57BC96780B93}"/>
              </a:ext>
            </a:extLst>
          </p:cNvPr>
          <p:cNvSpPr/>
          <p:nvPr/>
        </p:nvSpPr>
        <p:spPr>
          <a:xfrm>
            <a:off x="6758765" y="5020947"/>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Tree>
    <p:extLst>
      <p:ext uri="{BB962C8B-B14F-4D97-AF65-F5344CB8AC3E}">
        <p14:creationId xmlns:p14="http://schemas.microsoft.com/office/powerpoint/2010/main" val="4072938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79533-5605-74A1-27C3-9E9350200AE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93A58B4-5FF7-3D71-1BAA-6DB3FC5564D8}"/>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2 </a:t>
            </a:r>
          </a:p>
        </p:txBody>
      </p:sp>
      <p:sp>
        <p:nvSpPr>
          <p:cNvPr id="11" name="TextBox 10">
            <a:extLst>
              <a:ext uri="{FF2B5EF4-FFF2-40B4-BE49-F238E27FC236}">
                <a16:creationId xmlns:a16="http://schemas.microsoft.com/office/drawing/2014/main" id="{CEFB5355-90CE-E858-6F36-E11E72AF976D}"/>
              </a:ext>
            </a:extLst>
          </p:cNvPr>
          <p:cNvSpPr txBox="1"/>
          <p:nvPr/>
        </p:nvSpPr>
        <p:spPr>
          <a:xfrm>
            <a:off x="80974" y="1065678"/>
            <a:ext cx="11465983"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t>
            </a:r>
          </a:p>
          <a:p>
            <a:r>
              <a:rPr lang="en-GB" sz="1600" dirty="0">
                <a:latin typeface="Segoe UI Variable Text" pitchFamily="2" charset="0"/>
                <a:cs typeface="Segoe UI" panose="020B0502040204020203" pitchFamily="34" charset="0"/>
              </a:rPr>
              <a:t>For each scenario, tick the </a:t>
            </a:r>
            <a:r>
              <a:rPr lang="en-GB" sz="1600" b="1" dirty="0">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red</a:t>
            </a:r>
            <a:r>
              <a:rPr lang="en-GB" sz="1600" dirty="0">
                <a:latin typeface="Segoe UI Variable Text" pitchFamily="2" charset="0"/>
                <a:cs typeface="Segoe UI" panose="020B0502040204020203" pitchFamily="34" charset="0"/>
              </a:rPr>
              <a:t> box to state whether you think it is an </a:t>
            </a:r>
            <a:r>
              <a:rPr lang="en-GB" sz="1600" b="1" dirty="0">
                <a:latin typeface="Segoe UI Variable Text" pitchFamily="2" charset="0"/>
                <a:cs typeface="Segoe UI" panose="020B0502040204020203" pitchFamily="34" charset="0"/>
              </a:rPr>
              <a:t>effective</a:t>
            </a:r>
            <a:r>
              <a:rPr lang="en-GB" sz="1600" dirty="0">
                <a:latin typeface="Segoe UI Variable Text" pitchFamily="2" charset="0"/>
                <a:cs typeface="Segoe UI" panose="020B0502040204020203" pitchFamily="34" charset="0"/>
              </a:rPr>
              <a:t> or </a:t>
            </a:r>
            <a:r>
              <a:rPr lang="en-GB" sz="1600" b="1" dirty="0">
                <a:latin typeface="Segoe UI Variable Text" pitchFamily="2" charset="0"/>
                <a:cs typeface="Segoe UI" panose="020B0502040204020203" pitchFamily="34" charset="0"/>
              </a:rPr>
              <a:t>ineffective</a:t>
            </a:r>
            <a:r>
              <a:rPr lang="en-GB" sz="1600" dirty="0">
                <a:latin typeface="Segoe UI Variable Text" pitchFamily="2" charset="0"/>
                <a:cs typeface="Segoe UI" panose="020B0502040204020203" pitchFamily="34" charset="0"/>
              </a:rPr>
              <a:t> way to use a flow chart and explain your reasons why. The first one has been done as an example. </a:t>
            </a:r>
          </a:p>
        </p:txBody>
      </p:sp>
      <p:sp>
        <p:nvSpPr>
          <p:cNvPr id="8" name="Rectangle 7">
            <a:extLst>
              <a:ext uri="{FF2B5EF4-FFF2-40B4-BE49-F238E27FC236}">
                <a16:creationId xmlns:a16="http://schemas.microsoft.com/office/drawing/2014/main" id="{DDB76E19-F805-0AFC-2CFE-AE89C2B0C27A}"/>
              </a:ext>
            </a:extLst>
          </p:cNvPr>
          <p:cNvSpPr/>
          <p:nvPr/>
        </p:nvSpPr>
        <p:spPr>
          <a:xfrm>
            <a:off x="4625163" y="2179674"/>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31473A1-BEFF-C25D-E420-07A7A7F6B284}"/>
              </a:ext>
            </a:extLst>
          </p:cNvPr>
          <p:cNvSpPr/>
          <p:nvPr/>
        </p:nvSpPr>
        <p:spPr>
          <a:xfrm>
            <a:off x="5585637" y="2179674"/>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B4C5E45C-BA5A-7063-F119-19AE531C38FD}"/>
              </a:ext>
            </a:extLst>
          </p:cNvPr>
          <p:cNvSpPr txBox="1"/>
          <p:nvPr/>
        </p:nvSpPr>
        <p:spPr>
          <a:xfrm>
            <a:off x="80974" y="1960042"/>
            <a:ext cx="4310273" cy="1384995"/>
          </a:xfrm>
          <a:prstGeom prst="rect">
            <a:avLst/>
          </a:prstGeom>
          <a:noFill/>
        </p:spPr>
        <p:txBody>
          <a:bodyPr wrap="square">
            <a:spAutoFit/>
          </a:bodyPr>
          <a:lstStyle/>
          <a:p>
            <a:r>
              <a:rPr lang="en-GB" sz="1400" b="1" dirty="0">
                <a:latin typeface="Segoe UI Variable Text" pitchFamily="2" charset="0"/>
              </a:rPr>
              <a:t>Scenario G</a:t>
            </a:r>
          </a:p>
          <a:p>
            <a:r>
              <a:rPr lang="en-GB" sz="1400" dirty="0">
                <a:latin typeface="Segoe UI Variable Text" pitchFamily="2" charset="0"/>
              </a:rPr>
              <a:t>A new employee joins a customer service team. The training guide includes flowcharts showing how to handle complaints. Instead of memorising long instructions, the employee can follow the step-by-step flowchart.</a:t>
            </a:r>
          </a:p>
        </p:txBody>
      </p:sp>
      <p:sp>
        <p:nvSpPr>
          <p:cNvPr id="16" name="Rectangle 15">
            <a:extLst>
              <a:ext uri="{FF2B5EF4-FFF2-40B4-BE49-F238E27FC236}">
                <a16:creationId xmlns:a16="http://schemas.microsoft.com/office/drawing/2014/main" id="{A35CC657-6A9A-BAF4-963C-48FC37BDA60B}"/>
              </a:ext>
            </a:extLst>
          </p:cNvPr>
          <p:cNvSpPr/>
          <p:nvPr/>
        </p:nvSpPr>
        <p:spPr>
          <a:xfrm>
            <a:off x="6758765" y="2179674"/>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
        <p:nvSpPr>
          <p:cNvPr id="18" name="Rectangle 17">
            <a:extLst>
              <a:ext uri="{FF2B5EF4-FFF2-40B4-BE49-F238E27FC236}">
                <a16:creationId xmlns:a16="http://schemas.microsoft.com/office/drawing/2014/main" id="{6947DAA5-4E57-F99E-612F-94C7D0D52759}"/>
              </a:ext>
            </a:extLst>
          </p:cNvPr>
          <p:cNvSpPr/>
          <p:nvPr/>
        </p:nvSpPr>
        <p:spPr>
          <a:xfrm>
            <a:off x="4625163" y="3795963"/>
            <a:ext cx="808074" cy="63795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90D87A4B-AE04-C5D1-478B-88DB0358634C}"/>
              </a:ext>
            </a:extLst>
          </p:cNvPr>
          <p:cNvSpPr/>
          <p:nvPr/>
        </p:nvSpPr>
        <p:spPr>
          <a:xfrm>
            <a:off x="5585637" y="3795963"/>
            <a:ext cx="808074" cy="637954"/>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D663EA88-0256-3EF6-1EEC-D6DE964F81C5}"/>
              </a:ext>
            </a:extLst>
          </p:cNvPr>
          <p:cNvSpPr txBox="1"/>
          <p:nvPr/>
        </p:nvSpPr>
        <p:spPr>
          <a:xfrm>
            <a:off x="80974" y="3576331"/>
            <a:ext cx="4310273" cy="1384995"/>
          </a:xfrm>
          <a:prstGeom prst="rect">
            <a:avLst/>
          </a:prstGeom>
          <a:noFill/>
        </p:spPr>
        <p:txBody>
          <a:bodyPr wrap="square">
            <a:spAutoFit/>
          </a:bodyPr>
          <a:lstStyle/>
          <a:p>
            <a:r>
              <a:rPr lang="en-GB" sz="1400" b="1" dirty="0">
                <a:latin typeface="Segoe UI Variable Text" pitchFamily="2" charset="0"/>
              </a:rPr>
              <a:t>Scenario H</a:t>
            </a:r>
          </a:p>
          <a:p>
            <a:r>
              <a:rPr lang="en-GB" sz="1400" dirty="0">
                <a:latin typeface="Segoe UI Variable Text" pitchFamily="2" charset="0"/>
              </a:rPr>
              <a:t>A teacher explains how data flows through a computer system to Year 9 students. Instead of just using text, they show a flowchart with arrows and symbols. The students quickly grasp how input, processing, and output connect.</a:t>
            </a:r>
          </a:p>
        </p:txBody>
      </p:sp>
      <p:sp>
        <p:nvSpPr>
          <p:cNvPr id="21" name="Rectangle 20">
            <a:extLst>
              <a:ext uri="{FF2B5EF4-FFF2-40B4-BE49-F238E27FC236}">
                <a16:creationId xmlns:a16="http://schemas.microsoft.com/office/drawing/2014/main" id="{C70B0256-2FAE-DDC9-723C-E9FBD93BD03C}"/>
              </a:ext>
            </a:extLst>
          </p:cNvPr>
          <p:cNvSpPr/>
          <p:nvPr/>
        </p:nvSpPr>
        <p:spPr>
          <a:xfrm>
            <a:off x="6758765" y="3795963"/>
            <a:ext cx="4979579" cy="547441"/>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600" dirty="0">
              <a:solidFill>
                <a:schemeClr val="tx1"/>
              </a:solidFill>
              <a:latin typeface="Segoe UI Variable Text" pitchFamily="2" charset="0"/>
              <a:cs typeface="Courier New" panose="02070309020205020404" pitchFamily="49" charset="0"/>
            </a:endParaRPr>
          </a:p>
        </p:txBody>
      </p:sp>
    </p:spTree>
    <p:extLst>
      <p:ext uri="{BB962C8B-B14F-4D97-AF65-F5344CB8AC3E}">
        <p14:creationId xmlns:p14="http://schemas.microsoft.com/office/powerpoint/2010/main" val="3850407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EC09A-5153-A4E5-70A6-0E6CFF22413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F238340-099E-D406-72E1-1584D3FE8D42}"/>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3</a:t>
            </a:r>
          </a:p>
        </p:txBody>
      </p:sp>
      <p:sp>
        <p:nvSpPr>
          <p:cNvPr id="3" name="TextBox 2">
            <a:extLst>
              <a:ext uri="{FF2B5EF4-FFF2-40B4-BE49-F238E27FC236}">
                <a16:creationId xmlns:a16="http://schemas.microsoft.com/office/drawing/2014/main" id="{1756E78B-AD8C-E6CC-46B9-2B3AD47DD1F2}"/>
              </a:ext>
            </a:extLst>
          </p:cNvPr>
          <p:cNvSpPr txBox="1"/>
          <p:nvPr/>
        </p:nvSpPr>
        <p:spPr>
          <a:xfrm>
            <a:off x="80975" y="991250"/>
            <a:ext cx="4994910" cy="280076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home has been fitted with a new heating system. The system is designed in the following way:</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system will check the current temperature of the house.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temperature is below 17 degrees, an icon of a flame will appear.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temperature is equal or above 17 degrees, the icon of the flame will disappear.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This will repeat as it runs 24/7</a:t>
            </a:r>
          </a:p>
        </p:txBody>
      </p:sp>
      <p:sp>
        <p:nvSpPr>
          <p:cNvPr id="4" name="TextBox 3">
            <a:extLst>
              <a:ext uri="{FF2B5EF4-FFF2-40B4-BE49-F238E27FC236}">
                <a16:creationId xmlns:a16="http://schemas.microsoft.com/office/drawing/2014/main" id="{4306B78D-E102-1B6B-1BFA-4534E27E1306}"/>
              </a:ext>
            </a:extLst>
          </p:cNvPr>
          <p:cNvSpPr txBox="1"/>
          <p:nvPr/>
        </p:nvSpPr>
        <p:spPr>
          <a:xfrm>
            <a:off x="2692902" y="3836458"/>
            <a:ext cx="2382983" cy="1569660"/>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Create a flowchart for this process. Marks will be awarded for: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layout;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content.</a:t>
            </a:r>
          </a:p>
        </p:txBody>
      </p:sp>
      <p:pic>
        <p:nvPicPr>
          <p:cNvPr id="6" name="Picture 5">
            <a:extLst>
              <a:ext uri="{FF2B5EF4-FFF2-40B4-BE49-F238E27FC236}">
                <a16:creationId xmlns:a16="http://schemas.microsoft.com/office/drawing/2014/main" id="{18DCE02E-49FC-996C-596B-9A8940642643}"/>
              </a:ext>
            </a:extLst>
          </p:cNvPr>
          <p:cNvPicPr>
            <a:picLocks noChangeAspect="1"/>
          </p:cNvPicPr>
          <p:nvPr/>
        </p:nvPicPr>
        <p:blipFill>
          <a:blip r:embed="rId2"/>
          <a:srcRect l="21852" t="11009" r="22437" b="11627"/>
          <a:stretch>
            <a:fillRect/>
          </a:stretch>
        </p:blipFill>
        <p:spPr>
          <a:xfrm>
            <a:off x="168831" y="3836458"/>
            <a:ext cx="2382983" cy="2206138"/>
          </a:xfrm>
          <a:prstGeom prst="rect">
            <a:avLst/>
          </a:prstGeom>
        </p:spPr>
      </p:pic>
      <p:graphicFrame>
        <p:nvGraphicFramePr>
          <p:cNvPr id="11" name="Table 10">
            <a:extLst>
              <a:ext uri="{FF2B5EF4-FFF2-40B4-BE49-F238E27FC236}">
                <a16:creationId xmlns:a16="http://schemas.microsoft.com/office/drawing/2014/main" id="{8F93484D-B341-15AC-0D17-528CD93C0334}"/>
              </a:ext>
            </a:extLst>
          </p:cNvPr>
          <p:cNvGraphicFramePr>
            <a:graphicFrameLocks noGrp="1"/>
          </p:cNvGraphicFramePr>
          <p:nvPr>
            <p:extLst>
              <p:ext uri="{D42A27DB-BD31-4B8C-83A1-F6EECF244321}">
                <p14:modId xmlns:p14="http://schemas.microsoft.com/office/powerpoint/2010/main" val="1570366544"/>
              </p:ext>
            </p:extLst>
          </p:nvPr>
        </p:nvGraphicFramePr>
        <p:xfrm>
          <a:off x="5774660" y="991251"/>
          <a:ext cx="6048745" cy="5165000"/>
        </p:xfrm>
        <a:graphic>
          <a:graphicData uri="http://schemas.openxmlformats.org/drawingml/2006/table">
            <a:tbl>
              <a:tblPr firstRow="1" bandRow="1">
                <a:tableStyleId>{5940675A-B579-460E-94D1-54222C63F5DA}</a:tableStyleId>
              </a:tblPr>
              <a:tblGrid>
                <a:gridCol w="6048745">
                  <a:extLst>
                    <a:ext uri="{9D8B030D-6E8A-4147-A177-3AD203B41FA5}">
                      <a16:colId xmlns:a16="http://schemas.microsoft.com/office/drawing/2014/main" val="1779001473"/>
                    </a:ext>
                  </a:extLst>
                </a:gridCol>
              </a:tblGrid>
              <a:tr h="5165000">
                <a:tc>
                  <a:txBody>
                    <a:bodyPr/>
                    <a:lstStyle/>
                    <a:p>
                      <a:endParaRPr lang="en-GB" dirty="0"/>
                    </a:p>
                  </a:txBody>
                  <a:tcPr/>
                </a:tc>
                <a:extLst>
                  <a:ext uri="{0D108BD9-81ED-4DB2-BD59-A6C34878D82A}">
                    <a16:rowId xmlns:a16="http://schemas.microsoft.com/office/drawing/2014/main" val="3417884130"/>
                  </a:ext>
                </a:extLst>
              </a:tr>
            </a:tbl>
          </a:graphicData>
        </a:graphic>
      </p:graphicFrame>
    </p:spTree>
    <p:extLst>
      <p:ext uri="{BB962C8B-B14F-4D97-AF65-F5344CB8AC3E}">
        <p14:creationId xmlns:p14="http://schemas.microsoft.com/office/powerpoint/2010/main" val="990379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F1FA6D-AD9B-5BBE-DE1E-3A9D4988DF9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B8A9A05-F7BC-DE8B-3200-7D4EF61EA0B7}"/>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4</a:t>
            </a:r>
          </a:p>
        </p:txBody>
      </p:sp>
      <p:sp>
        <p:nvSpPr>
          <p:cNvPr id="3" name="TextBox 2">
            <a:extLst>
              <a:ext uri="{FF2B5EF4-FFF2-40B4-BE49-F238E27FC236}">
                <a16:creationId xmlns:a16="http://schemas.microsoft.com/office/drawing/2014/main" id="{AC5920BD-3532-EFB1-B419-7FB49FA255F7}"/>
              </a:ext>
            </a:extLst>
          </p:cNvPr>
          <p:cNvSpPr txBox="1"/>
          <p:nvPr/>
        </p:nvSpPr>
        <p:spPr>
          <a:xfrm>
            <a:off x="80974" y="991250"/>
            <a:ext cx="6166665" cy="3293209"/>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local supermarket are launching a website to allow customers to shop online. The system is designed in the following way:</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user will enter their username and password onto the website.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username is correct, it will check the password, if it’s not correct it will output the message “Login failed”.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password is also correct, it will output the message “ Login successful’, otherwise it will output the message “Login failed”.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user enters their username and/or password incorrectly, the process should be repeated.</a:t>
            </a:r>
          </a:p>
        </p:txBody>
      </p:sp>
      <p:sp>
        <p:nvSpPr>
          <p:cNvPr id="4" name="TextBox 3">
            <a:extLst>
              <a:ext uri="{FF2B5EF4-FFF2-40B4-BE49-F238E27FC236}">
                <a16:creationId xmlns:a16="http://schemas.microsoft.com/office/drawing/2014/main" id="{B3AF2341-B523-487B-E638-C425F09282E9}"/>
              </a:ext>
            </a:extLst>
          </p:cNvPr>
          <p:cNvSpPr txBox="1"/>
          <p:nvPr/>
        </p:nvSpPr>
        <p:spPr>
          <a:xfrm>
            <a:off x="114472" y="4485353"/>
            <a:ext cx="5981528"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Create a flowchart for this process. Marks will be awarded for: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layout;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content.</a:t>
            </a:r>
          </a:p>
        </p:txBody>
      </p:sp>
      <p:graphicFrame>
        <p:nvGraphicFramePr>
          <p:cNvPr id="11" name="Table 10">
            <a:extLst>
              <a:ext uri="{FF2B5EF4-FFF2-40B4-BE49-F238E27FC236}">
                <a16:creationId xmlns:a16="http://schemas.microsoft.com/office/drawing/2014/main" id="{83EB2312-FC6F-199B-683D-8E177353B1EE}"/>
              </a:ext>
            </a:extLst>
          </p:cNvPr>
          <p:cNvGraphicFramePr>
            <a:graphicFrameLocks noGrp="1"/>
          </p:cNvGraphicFramePr>
          <p:nvPr>
            <p:extLst>
              <p:ext uri="{D42A27DB-BD31-4B8C-83A1-F6EECF244321}">
                <p14:modId xmlns:p14="http://schemas.microsoft.com/office/powerpoint/2010/main" val="3041605332"/>
              </p:ext>
            </p:extLst>
          </p:nvPr>
        </p:nvGraphicFramePr>
        <p:xfrm>
          <a:off x="6624084" y="991251"/>
          <a:ext cx="5199321" cy="5165000"/>
        </p:xfrm>
        <a:graphic>
          <a:graphicData uri="http://schemas.openxmlformats.org/drawingml/2006/table">
            <a:tbl>
              <a:tblPr firstRow="1" bandRow="1">
                <a:tableStyleId>{5940675A-B579-460E-94D1-54222C63F5DA}</a:tableStyleId>
              </a:tblPr>
              <a:tblGrid>
                <a:gridCol w="5199321">
                  <a:extLst>
                    <a:ext uri="{9D8B030D-6E8A-4147-A177-3AD203B41FA5}">
                      <a16:colId xmlns:a16="http://schemas.microsoft.com/office/drawing/2014/main" val="1779001473"/>
                    </a:ext>
                  </a:extLst>
                </a:gridCol>
              </a:tblGrid>
              <a:tr h="5165000">
                <a:tc>
                  <a:txBody>
                    <a:bodyPr/>
                    <a:lstStyle/>
                    <a:p>
                      <a:endParaRPr lang="en-GB" dirty="0"/>
                    </a:p>
                  </a:txBody>
                  <a:tcPr/>
                </a:tc>
                <a:extLst>
                  <a:ext uri="{0D108BD9-81ED-4DB2-BD59-A6C34878D82A}">
                    <a16:rowId xmlns:a16="http://schemas.microsoft.com/office/drawing/2014/main" val="3417884130"/>
                  </a:ext>
                </a:extLst>
              </a:tr>
            </a:tbl>
          </a:graphicData>
        </a:graphic>
      </p:graphicFrame>
    </p:spTree>
    <p:extLst>
      <p:ext uri="{BB962C8B-B14F-4D97-AF65-F5344CB8AC3E}">
        <p14:creationId xmlns:p14="http://schemas.microsoft.com/office/powerpoint/2010/main" val="2977575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FD1AA-46D4-B8D5-1BFF-C1E4A1EBEF2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31D6EFB-952F-D649-074C-D97159797B5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5</a:t>
            </a:r>
          </a:p>
        </p:txBody>
      </p:sp>
      <p:sp>
        <p:nvSpPr>
          <p:cNvPr id="3" name="TextBox 2">
            <a:extLst>
              <a:ext uri="{FF2B5EF4-FFF2-40B4-BE49-F238E27FC236}">
                <a16:creationId xmlns:a16="http://schemas.microsoft.com/office/drawing/2014/main" id="{1993CDAE-B352-CF4A-17F6-D2A3EDB34CEC}"/>
              </a:ext>
            </a:extLst>
          </p:cNvPr>
          <p:cNvSpPr txBox="1"/>
          <p:nvPr/>
        </p:nvSpPr>
        <p:spPr>
          <a:xfrm>
            <a:off x="80975" y="1065678"/>
            <a:ext cx="5752756" cy="280076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student is creating a new maze game. The system is designed in the following way:</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Lives set to 3 at the beginning of the level.</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level is complete, they move to the next level.</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level is not complete, they lose a life and try again/</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they do not have enough lives, then a message will be displayed to say “Game over”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If the user completes the level, the process will end as the lives will reset when they play the next level. </a:t>
            </a:r>
          </a:p>
        </p:txBody>
      </p:sp>
      <p:graphicFrame>
        <p:nvGraphicFramePr>
          <p:cNvPr id="6" name="Table 5">
            <a:extLst>
              <a:ext uri="{FF2B5EF4-FFF2-40B4-BE49-F238E27FC236}">
                <a16:creationId xmlns:a16="http://schemas.microsoft.com/office/drawing/2014/main" id="{C30B144C-0332-67A4-624D-4298465544DA}"/>
              </a:ext>
            </a:extLst>
          </p:cNvPr>
          <p:cNvGraphicFramePr>
            <a:graphicFrameLocks noGrp="1"/>
          </p:cNvGraphicFramePr>
          <p:nvPr>
            <p:extLst>
              <p:ext uri="{D42A27DB-BD31-4B8C-83A1-F6EECF244321}">
                <p14:modId xmlns:p14="http://schemas.microsoft.com/office/powerpoint/2010/main" val="1080922497"/>
              </p:ext>
            </p:extLst>
          </p:nvPr>
        </p:nvGraphicFramePr>
        <p:xfrm>
          <a:off x="6358270" y="1065678"/>
          <a:ext cx="5609264" cy="4920452"/>
        </p:xfrm>
        <a:graphic>
          <a:graphicData uri="http://schemas.openxmlformats.org/drawingml/2006/table">
            <a:tbl>
              <a:tblPr firstRow="1" bandRow="1">
                <a:tableStyleId>{5940675A-B579-460E-94D1-54222C63F5DA}</a:tableStyleId>
              </a:tblPr>
              <a:tblGrid>
                <a:gridCol w="5609264">
                  <a:extLst>
                    <a:ext uri="{9D8B030D-6E8A-4147-A177-3AD203B41FA5}">
                      <a16:colId xmlns:a16="http://schemas.microsoft.com/office/drawing/2014/main" val="2498320989"/>
                    </a:ext>
                  </a:extLst>
                </a:gridCol>
              </a:tblGrid>
              <a:tr h="4920452">
                <a:tc>
                  <a:txBody>
                    <a:bodyPr/>
                    <a:lstStyle/>
                    <a:p>
                      <a:endParaRPr lang="en-GB" dirty="0"/>
                    </a:p>
                  </a:txBody>
                  <a:tcPr/>
                </a:tc>
                <a:extLst>
                  <a:ext uri="{0D108BD9-81ED-4DB2-BD59-A6C34878D82A}">
                    <a16:rowId xmlns:a16="http://schemas.microsoft.com/office/drawing/2014/main" val="3377846589"/>
                  </a:ext>
                </a:extLst>
              </a:tr>
            </a:tbl>
          </a:graphicData>
        </a:graphic>
      </p:graphicFrame>
      <p:sp>
        <p:nvSpPr>
          <p:cNvPr id="4" name="TextBox 3">
            <a:extLst>
              <a:ext uri="{FF2B5EF4-FFF2-40B4-BE49-F238E27FC236}">
                <a16:creationId xmlns:a16="http://schemas.microsoft.com/office/drawing/2014/main" id="{CB43A22C-51B9-399D-B7F8-F4934F129514}"/>
              </a:ext>
            </a:extLst>
          </p:cNvPr>
          <p:cNvSpPr txBox="1"/>
          <p:nvPr/>
        </p:nvSpPr>
        <p:spPr>
          <a:xfrm>
            <a:off x="114472" y="4485353"/>
            <a:ext cx="5981528" cy="107721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Create a flowchart for this process. Marks will be awarded for:</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layout;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content.</a:t>
            </a:r>
          </a:p>
        </p:txBody>
      </p:sp>
    </p:spTree>
    <p:extLst>
      <p:ext uri="{BB962C8B-B14F-4D97-AF65-F5344CB8AC3E}">
        <p14:creationId xmlns:p14="http://schemas.microsoft.com/office/powerpoint/2010/main" val="3870636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22F93-0EEC-9334-5BE2-608F957EDF4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519F592-0A6E-6F14-604D-BCD6522A2052}"/>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Task 6</a:t>
            </a:r>
          </a:p>
        </p:txBody>
      </p:sp>
      <p:sp>
        <p:nvSpPr>
          <p:cNvPr id="3" name="TextBox 2">
            <a:extLst>
              <a:ext uri="{FF2B5EF4-FFF2-40B4-BE49-F238E27FC236}">
                <a16:creationId xmlns:a16="http://schemas.microsoft.com/office/drawing/2014/main" id="{ED84FD7E-D489-798C-C4C0-73D37BD2ED28}"/>
              </a:ext>
            </a:extLst>
          </p:cNvPr>
          <p:cNvSpPr txBox="1"/>
          <p:nvPr/>
        </p:nvSpPr>
        <p:spPr>
          <a:xfrm>
            <a:off x="80975" y="1065678"/>
            <a:ext cx="5752756" cy="5016758"/>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 small business needs to design an IT helpdesk solution flowchart to show how staff should respond to common technical issues (e.g., “PC won’t start,” “Forgotten password,” “Printer not working”).</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Instead of using specialist diagramming software, the IT manager opens word processing software to create the flowchart. They use Word’s built-in shapes and SmartArt tools to design the process:</a:t>
            </a:r>
          </a:p>
          <a:p>
            <a:endParaRPr lang="en-GB" sz="1600" dirty="0">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Start with an “Oval” for Start.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 “Rectangles” for Processes like “Check power cable.”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Use “Diamonds” for Decision points like “Did the PC start?”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Connect the shapes with arrows from the “Insert → Shapes” menu.</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Format with colours and text styles to make the chart easier to read.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Save and share the document with staff in Word or export as a PDF.</a:t>
            </a:r>
          </a:p>
        </p:txBody>
      </p:sp>
      <p:sp>
        <p:nvSpPr>
          <p:cNvPr id="4" name="TextBox 3">
            <a:extLst>
              <a:ext uri="{FF2B5EF4-FFF2-40B4-BE49-F238E27FC236}">
                <a16:creationId xmlns:a16="http://schemas.microsoft.com/office/drawing/2014/main" id="{CA69E4C6-8895-269A-2E60-CA8FF0D6C1F1}"/>
              </a:ext>
            </a:extLst>
          </p:cNvPr>
          <p:cNvSpPr txBox="1"/>
          <p:nvPr/>
        </p:nvSpPr>
        <p:spPr>
          <a:xfrm>
            <a:off x="5833731" y="1065678"/>
            <a:ext cx="5713226"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Identify </a:t>
            </a:r>
            <a:r>
              <a:rPr lang="en-GB" sz="1600" b="1" dirty="0">
                <a:latin typeface="Segoe UI Variable Text" pitchFamily="2" charset="0"/>
                <a:cs typeface="Segoe UI" panose="020B0502040204020203" pitchFamily="34" charset="0"/>
              </a:rPr>
              <a:t>three advantages </a:t>
            </a:r>
            <a:r>
              <a:rPr lang="en-GB" sz="1600" dirty="0">
                <a:latin typeface="Segoe UI Variable Text" pitchFamily="2" charset="0"/>
                <a:cs typeface="Segoe UI" panose="020B0502040204020203" pitchFamily="34" charset="0"/>
              </a:rPr>
              <a:t>to using word processing software to create a flow chart. </a:t>
            </a:r>
          </a:p>
        </p:txBody>
      </p:sp>
      <p:sp>
        <p:nvSpPr>
          <p:cNvPr id="5" name="Rectangle 4">
            <a:extLst>
              <a:ext uri="{FF2B5EF4-FFF2-40B4-BE49-F238E27FC236}">
                <a16:creationId xmlns:a16="http://schemas.microsoft.com/office/drawing/2014/main" id="{6A50FBDD-B4E0-C3A8-C927-365427483BBB}"/>
              </a:ext>
            </a:extLst>
          </p:cNvPr>
          <p:cNvSpPr/>
          <p:nvPr/>
        </p:nvSpPr>
        <p:spPr>
          <a:xfrm>
            <a:off x="5929425" y="1998921"/>
            <a:ext cx="5851449" cy="1637414"/>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endParaRPr lang="en-GB" sz="1600" dirty="0">
              <a:solidFill>
                <a:schemeClr val="tx1"/>
              </a:solidFill>
              <a:latin typeface="Segoe UI Variable Text" pitchFamily="2" charset="0"/>
              <a:cs typeface="Courier New" panose="02070309020205020404" pitchFamily="49" charset="0"/>
            </a:endParaRPr>
          </a:p>
        </p:txBody>
      </p:sp>
      <p:sp>
        <p:nvSpPr>
          <p:cNvPr id="7" name="TextBox 6">
            <a:extLst>
              <a:ext uri="{FF2B5EF4-FFF2-40B4-BE49-F238E27FC236}">
                <a16:creationId xmlns:a16="http://schemas.microsoft.com/office/drawing/2014/main" id="{2732EA38-5A11-BED2-F149-E7332DB1819B}"/>
              </a:ext>
            </a:extLst>
          </p:cNvPr>
          <p:cNvSpPr txBox="1"/>
          <p:nvPr/>
        </p:nvSpPr>
        <p:spPr>
          <a:xfrm>
            <a:off x="5833731" y="3738581"/>
            <a:ext cx="5713226" cy="830997"/>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Identify </a:t>
            </a:r>
            <a:r>
              <a:rPr lang="en-GB" sz="1600" b="1" dirty="0">
                <a:latin typeface="Segoe UI Variable Text" pitchFamily="2" charset="0"/>
                <a:cs typeface="Segoe UI" panose="020B0502040204020203" pitchFamily="34" charset="0"/>
              </a:rPr>
              <a:t>three disadvantages </a:t>
            </a:r>
            <a:r>
              <a:rPr lang="en-GB" sz="1600" dirty="0">
                <a:latin typeface="Segoe UI Variable Text" pitchFamily="2" charset="0"/>
                <a:cs typeface="Segoe UI" panose="020B0502040204020203" pitchFamily="34" charset="0"/>
              </a:rPr>
              <a:t>to using word processing software to create a flow chart. </a:t>
            </a:r>
          </a:p>
        </p:txBody>
      </p:sp>
      <p:sp>
        <p:nvSpPr>
          <p:cNvPr id="8" name="Rectangle 7">
            <a:extLst>
              <a:ext uri="{FF2B5EF4-FFF2-40B4-BE49-F238E27FC236}">
                <a16:creationId xmlns:a16="http://schemas.microsoft.com/office/drawing/2014/main" id="{42237B5D-7D05-BBE1-EBAA-E166D5187199}"/>
              </a:ext>
            </a:extLst>
          </p:cNvPr>
          <p:cNvSpPr/>
          <p:nvPr/>
        </p:nvSpPr>
        <p:spPr>
          <a:xfrm>
            <a:off x="5929425" y="4569578"/>
            <a:ext cx="5851449" cy="1637414"/>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endParaRPr lang="en-GB" sz="1600" dirty="0">
              <a:solidFill>
                <a:schemeClr val="tx1"/>
              </a:solidFill>
              <a:latin typeface="Segoe UI Variable Text" pitchFamily="2" charset="0"/>
              <a:cs typeface="Courier New" panose="02070309020205020404" pitchFamily="49" charset="0"/>
            </a:endParaRPr>
          </a:p>
        </p:txBody>
      </p:sp>
    </p:spTree>
    <p:extLst>
      <p:ext uri="{BB962C8B-B14F-4D97-AF65-F5344CB8AC3E}">
        <p14:creationId xmlns:p14="http://schemas.microsoft.com/office/powerpoint/2010/main" val="1399746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446</TotalTime>
  <Words>1074</Words>
  <Application>Microsoft Office PowerPoint</Application>
  <PresentationFormat>Widescreen</PresentationFormat>
  <Paragraphs>93</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Aptos</vt:lpstr>
      <vt:lpstr>Aptos Display</vt:lpstr>
      <vt:lpstr>Arial</vt:lpstr>
      <vt:lpstr>Segoe UI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29</cp:revision>
  <dcterms:created xsi:type="dcterms:W3CDTF">2025-03-08T16:00:29Z</dcterms:created>
  <dcterms:modified xsi:type="dcterms:W3CDTF">2025-09-07T20:17:33Z</dcterms:modified>
</cp:coreProperties>
</file>